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80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2" r:id="rId19"/>
    <p:sldId id="273" r:id="rId20"/>
    <p:sldId id="281" r:id="rId21"/>
    <p:sldId id="274" r:id="rId22"/>
    <p:sldId id="275" r:id="rId23"/>
    <p:sldId id="276" r:id="rId24"/>
    <p:sldId id="277" r:id="rId25"/>
    <p:sldId id="278" r:id="rId26"/>
    <p:sldId id="279" r:id="rId27"/>
    <p:sldId id="283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76" y="-9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8177-36A2-40B0-8403-A7EA5540D97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6FD9B-824C-43AD-9BFE-01B9E822B6E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8177-36A2-40B0-8403-A7EA5540D97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6FD9B-824C-43AD-9BFE-01B9E822B6E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8177-36A2-40B0-8403-A7EA5540D97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6FD9B-824C-43AD-9BFE-01B9E822B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8177-36A2-40B0-8403-A7EA5540D97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6FD9B-824C-43AD-9BFE-01B9E822B6E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8177-36A2-40B0-8403-A7EA5540D97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6FD9B-824C-43AD-9BFE-01B9E822B6E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8177-36A2-40B0-8403-A7EA5540D97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6FD9B-824C-43AD-9BFE-01B9E822B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8177-36A2-40B0-8403-A7EA5540D97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6FD9B-824C-43AD-9BFE-01B9E822B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8177-36A2-40B0-8403-A7EA5540D97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6FD9B-824C-43AD-9BFE-01B9E822B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8177-36A2-40B0-8403-A7EA5540D97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6FD9B-824C-43AD-9BFE-01B9E822B6E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8177-36A2-40B0-8403-A7EA5540D97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6FD9B-824C-43AD-9BFE-01B9E822B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8177-36A2-40B0-8403-A7EA5540D97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6FD9B-824C-43AD-9BFE-01B9E822B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C2A8177-36A2-40B0-8403-A7EA5540D97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E56FD9B-824C-43AD-9BFE-01B9E822B6E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medresponder.ru/wp-content/uploads/2010/12/doctor_warning.png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7175" y="1883361"/>
            <a:ext cx="967764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i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ОКАЗАНИЕ ПЕРВОЙ</a:t>
            </a:r>
          </a:p>
          <a:p>
            <a:pPr algn="ctr"/>
            <a:r>
              <a:rPr lang="ru-RU" sz="6000" b="1" i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МЕДИЦИНСКОЙ ПОМОЩИ</a:t>
            </a:r>
            <a:endParaRPr lang="ru-RU" sz="6000" b="1" i="1" cap="none" spc="0" dirty="0">
              <a:ln w="12700">
                <a:solidFill>
                  <a:srgbClr val="00206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3813" y="0"/>
            <a:ext cx="114072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МКДОУ детский сад «Солнышко»</a:t>
            </a:r>
            <a:endParaRPr lang="ru-RU" sz="5400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63211" y="4236481"/>
            <a:ext cx="530946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Подготовила</a:t>
            </a:r>
          </a:p>
          <a:p>
            <a:pPr algn="ctr"/>
            <a:r>
              <a:rPr lang="ru-RU" sz="40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</a:t>
            </a:r>
            <a:r>
              <a:rPr lang="ru-RU" sz="40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едицинская </a:t>
            </a:r>
            <a:r>
              <a:rPr lang="ru-RU" sz="40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сестра</a:t>
            </a:r>
          </a:p>
          <a:p>
            <a:pPr algn="ctr"/>
            <a:r>
              <a:rPr lang="ru-RU" sz="4000" b="1" cap="none" spc="0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Власова И.Г.</a:t>
            </a:r>
            <a:endParaRPr lang="ru-RU" sz="4000" b="1" cap="none" spc="0" dirty="0">
              <a:ln w="12700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88170" y="5713808"/>
            <a:ext cx="391966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</a:t>
            </a:r>
            <a:r>
              <a:rPr lang="ru-RU" sz="4000" b="1" cap="none" spc="0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оябрь-2022 г.</a:t>
            </a:r>
            <a:endParaRPr lang="ru-RU" sz="4000" b="1" cap="none" spc="0" dirty="0">
              <a:ln w="12700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61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91003" y="524068"/>
            <a:ext cx="868334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ОКАЗАНИЕ ПЕРВОЙ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МЕДИЦИНСКОЙ ПОМОЩИ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09600" y="2617470"/>
            <a:ext cx="11106150" cy="3474720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Первая помощь — это комплекс срочных мер, направленных на спасение жизни человека. Несчастный случай, резкий приступ заболевания, отравление — в этих и других чрезвычайных ситуациях необходима грамотная первая помощь.</a:t>
            </a:r>
          </a:p>
          <a:p>
            <a:pPr fontAlgn="base"/>
            <a:r>
              <a:rPr lang="ru-RU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Согласно закону, первая помощь не является медицинской — она оказывается до прибытия медиков или доставки пострадавшего в больницу. Первую помощь может оказать любой человек, находящийся в критический момент рядом с пострадавшим. Для некоторых категорий граждан оказание первой помощи — служебная обязанность.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43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1453" y="0"/>
            <a:ext cx="8683348" cy="1143000"/>
          </a:xfrm>
        </p:spPr>
        <p:txBody>
          <a:bodyPr/>
          <a:lstStyle/>
          <a:p>
            <a:r>
              <a:rPr lang="ru-RU" b="1" dirty="0"/>
              <a:t>Алгоритм оказания первой помощи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350" y="1600200"/>
            <a:ext cx="11925300" cy="5257800"/>
          </a:xfrm>
        </p:spPr>
        <p:txBody>
          <a:bodyPr>
            <a:normAutofit/>
          </a:bodyPr>
          <a:lstStyle/>
          <a:p>
            <a:pPr fontAlgn="base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Чтобы не растеряться и грамотно оказать первую помощь, важно соблюдать следующую последовательность действий:</a:t>
            </a:r>
          </a:p>
          <a:p>
            <a:pPr lvl="0" fontAlgn="base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Убедиться, что при оказании первой помощи вам ничего не угрожает и вы не подвергаете себя опасности.</a:t>
            </a:r>
          </a:p>
          <a:p>
            <a:pPr lvl="0" fontAlgn="base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Обеспечить безопасность пострадавшему и окружающим (например, извлечь пострадавшего из горящего автомобиля).</a:t>
            </a:r>
          </a:p>
          <a:p>
            <a:pPr lvl="0" fontAlgn="base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Проверить наличие у пострадавшего признаков жизни (пульс, дыхание, реакция зрачков на свет) и сознания. Для проверки дыхания необходимо запрокинуть голову пострадавшего, наклониться к его рту и носу и попытаться услышать или почувствовать дыхание. Для обнаружения пульса необходимо приложить подушечки пальцев к сонной артерии пострадавшего. Для оценки сознания необходимо (по возможности) взять пострадавшего за плечи, аккуратно встряхнуть и задать какой-либо вопрос.</a:t>
            </a:r>
          </a:p>
          <a:p>
            <a:pPr lvl="0" fontAlgn="base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Вызвать специалистов: 112 — с мобильного телефона, с городского — 03 (скорая) или 01 (спасатели).</a:t>
            </a:r>
          </a:p>
          <a:p>
            <a:pPr lvl="0" fontAlgn="base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Оказать неотложную первую помощь. В зависимости от ситуации это может быть:</a:t>
            </a:r>
            <a:b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восстановление проходимости дыхательных путей;</a:t>
            </a:r>
            <a:b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сердечно-лёгочная реанимация;</a:t>
            </a:r>
            <a:b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остановка кровотечения и другие мероприятия.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Обеспечить пострадавшему физический и психологический комфорт, дождаться прибытия специалистов</a:t>
            </a:r>
          </a:p>
        </p:txBody>
      </p:sp>
    </p:spTree>
    <p:extLst>
      <p:ext uri="{BB962C8B-B14F-4D97-AF65-F5344CB8AC3E}">
        <p14:creationId xmlns:p14="http://schemas.microsoft.com/office/powerpoint/2010/main" val="134031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rcerm.ru/images/cms/headers/2_proverit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09550"/>
            <a:ext cx="10858500" cy="6172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025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rcerm.ru/images/cms/headers/2_dyhanie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228600"/>
            <a:ext cx="10134600" cy="6210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360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rcerm.ru/images/cms/headers/2_zrachki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1" y="400050"/>
            <a:ext cx="10020300" cy="58864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791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5991" y="360486"/>
            <a:ext cx="11394831" cy="5945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ru-RU" sz="2800" b="1" dirty="0" smtClean="0">
                <a:solidFill>
                  <a:srgbClr val="C00000"/>
                </a:solidFill>
                <a:effectLst/>
                <a:latin typeface="museo_sans_cyrl500"/>
                <a:ea typeface="Times New Roman" panose="02020603050405020304" pitchFamily="18" charset="0"/>
                <a:cs typeface="Times New Roman" panose="02020603050405020304" pitchFamily="18" charset="0"/>
              </a:rPr>
              <a:t>Искусственное дыхание</a:t>
            </a:r>
            <a:endParaRPr lang="ru-RU" sz="2800" b="1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sz="2200" b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Искусственная вентиляция лёгких (ИВЛ) — это введение воздуха (либо кислорода) в дыхательные пути человека с целью восстановления естественной вентиляции лёгких.</a:t>
            </a:r>
          </a:p>
          <a:p>
            <a:pPr fontAlgn="base">
              <a:lnSpc>
                <a:spcPct val="107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sz="2200" b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Типичные ситуации, требующие ИВЛ:</a:t>
            </a:r>
            <a:endParaRPr lang="ru-RU" sz="2200" b="1" dirty="0" smtClean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b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автомобильная авария;</a:t>
            </a:r>
            <a:br>
              <a:rPr lang="ru-RU" sz="2200" b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</a:br>
            <a:r>
              <a:rPr lang="ru-RU" sz="2200" b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происшествие на воде;</a:t>
            </a:r>
            <a:br>
              <a:rPr lang="ru-RU" sz="2200" b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</a:br>
            <a:r>
              <a:rPr lang="ru-RU" sz="2200" b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удар током и другие.</a:t>
            </a:r>
            <a:endParaRPr lang="ru-RU" sz="2200" b="1" dirty="0" smtClean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fontAlgn="base">
              <a:lnSpc>
                <a:spcPct val="107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sz="2200" b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Существуют различные способы ИВЛ. Наиболее эффективным при оказании первой помощи неспециалистом считается искусственное дыхание рот в рот и рот в нос.</a:t>
            </a:r>
            <a:endParaRPr lang="ru-RU" sz="2200" b="1" dirty="0" smtClean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fontAlgn="base">
              <a:lnSpc>
                <a:spcPct val="107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sz="2200" b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Если при осмотре пострадавшего естественное дыхание не обнаружено, необходимо немедленно провести искусственную вентиляцию легких.</a:t>
            </a:r>
            <a:endParaRPr lang="ru-RU" sz="2200" b="1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97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50"/>
            <a:ext cx="12192000" cy="6435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ru-RU" sz="2400" b="1" dirty="0" smtClean="0">
                <a:solidFill>
                  <a:srgbClr val="C00000"/>
                </a:solidFill>
                <a:effectLst/>
                <a:latin typeface="museo_sans_cyrl500"/>
                <a:ea typeface="Times New Roman" panose="02020603050405020304" pitchFamily="18" charset="0"/>
                <a:cs typeface="Times New Roman" panose="02020603050405020304" pitchFamily="18" charset="0"/>
              </a:rPr>
              <a:t>Техника искусственного дыхания рот в рот</a:t>
            </a:r>
            <a:endParaRPr lang="ru-RU" sz="2400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1200"/>
              </a:spcAft>
              <a:tabLst>
                <a:tab pos="457200" algn="l"/>
              </a:tabLst>
            </a:pPr>
            <a:r>
              <a:rPr lang="ru-RU" sz="2200" b="1" dirty="0" smtClean="0"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Обеспечьте проходимость верхних дыхательных путей. Поверните голову пострадавшего набок и пальцем удалите из полости рта слизь, кровь, инородные предметы. Проверьте носовые ходы пострадавшего, при необходимости очистите их.</a:t>
            </a:r>
            <a:endParaRPr lang="ru-RU" sz="2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tabLst>
                <a:tab pos="457200" algn="l"/>
              </a:tabLst>
            </a:pPr>
            <a:r>
              <a:rPr lang="ru-RU" sz="2200" b="1" dirty="0" smtClean="0"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Запрокиньте голову пострадавшего, удерживая шею одной рукой.</a:t>
            </a:r>
            <a:endParaRPr lang="ru-RU" sz="2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200" b="1" dirty="0" smtClean="0"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Не меняйте положение головы пострадавшего при травме позвоночника!</a:t>
            </a:r>
            <a:endParaRPr lang="ru-RU" sz="2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tabLst>
                <a:tab pos="457200" algn="l"/>
              </a:tabLst>
            </a:pPr>
            <a:r>
              <a:rPr lang="ru-RU" sz="2200" b="1" dirty="0" smtClean="0"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Положите на рот пострадавшего салфетку, платок, кусок ткани или марли, чтобы защитить себя от инфекций. Зажмите нос пострадавшего большим и указательным пальцем. Глубоко вдохните, плотно прижмитесь губами ко рту пострадавшего. Сделайте выдох в лёгкие пострадавшего.</a:t>
            </a:r>
            <a:endParaRPr lang="ru-RU" sz="2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200" b="1" dirty="0" smtClean="0"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Первые 5–10 выдохов должны быть быстрыми (за 20–30 секунд), затем — 12–15 выдохов в минуту.</a:t>
            </a:r>
            <a:endParaRPr lang="ru-RU" sz="2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200" b="1" dirty="0" smtClean="0"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Следите за движением грудной клетки пострадавшего. Если грудь пострадавшего при вдохе воздуха поднимается, значит, вы всё делаете правильно.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17214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09951" y="314324"/>
            <a:ext cx="4742350" cy="46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ru-RU" sz="2400" b="1" dirty="0">
                <a:solidFill>
                  <a:srgbClr val="C00000"/>
                </a:solidFill>
                <a:latin typeface="museo_sans_cyrl500"/>
                <a:ea typeface="Times New Roman" panose="02020603050405020304" pitchFamily="18" charset="0"/>
                <a:cs typeface="Times New Roman" panose="02020603050405020304" pitchFamily="18" charset="0"/>
              </a:rPr>
              <a:t>Непрямой массаж сердца</a:t>
            </a:r>
            <a:endParaRPr lang="ru-RU" sz="1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602" y="1636101"/>
            <a:ext cx="103822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Если вместе с дыханием отсутствует пульс, необходимо сделать непрямой массаж сердца.</a:t>
            </a:r>
          </a:p>
          <a:p>
            <a:r>
              <a:rPr lang="ru-RU" sz="2400" b="1" dirty="0"/>
              <a:t>Непрямой (закрытый) массаж сердца, или компрессия грудной клетки, — это сжатие мышц сердца между грудиной и позвоночником в целях поддержания кровообращения человека при остановке сердца. Относится к элементарным реанимационным мероприятиям.</a:t>
            </a:r>
          </a:p>
          <a:p>
            <a:r>
              <a:rPr lang="ru-RU" sz="2400" b="1" dirty="0"/>
              <a:t>Внимание! Нельзя проводить закрытый массаж сердца при наличии пульса</a:t>
            </a:r>
            <a:r>
              <a:rPr lang="ru-RU" sz="2400" b="1" dirty="0" smtClean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129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10" y="745115"/>
            <a:ext cx="12105149" cy="637006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31728" y="64351"/>
            <a:ext cx="56557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Техника непрямого массажа сердца</a:t>
            </a:r>
          </a:p>
        </p:txBody>
      </p:sp>
    </p:spTree>
    <p:extLst>
      <p:ext uri="{BB962C8B-B14F-4D97-AF65-F5344CB8AC3E}">
        <p14:creationId xmlns:p14="http://schemas.microsoft.com/office/powerpoint/2010/main" val="197729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rcerm.ru/images/cms/headers/67465-17641410-1-0-1492596636-1492596640-2000-1-1492596640-650-0c369e17e2-149269448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0"/>
            <a:ext cx="104965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379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323850"/>
            <a:ext cx="11315699" cy="5953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Вред: </a:t>
            </a:r>
          </a:p>
          <a:p>
            <a:pPr algn="ctr" fontAlgn="base"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effectLst/>
              <a:latin typeface="inheri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effectLst/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непрямой массаж сердца может сломать ребра, следовательно, сломанные кости легко могут повредить легкие и сердце.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Как правильно: </a:t>
            </a:r>
            <a:r>
              <a:rPr lang="ru-RU" sz="2800" b="1" dirty="0" smtClean="0">
                <a:effectLst/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непрямой массаж сердца выполняется только после того как вы убедились что пульс и дыхание у пострадавшего отсутствуют, а врача по близости нет. Во время пока один человек делает массаж сердца, кто-то второй обязательно должен вызвать скорую медицинскую помощь. Массаж выполняется в ритме – 100 компрессий за 1 минуту. В случае детей, непрямой массаж сердца выполняется пальцами в другом ритме. 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492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" y="246556"/>
            <a:ext cx="11677649" cy="436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C00000"/>
                </a:solidFill>
                <a:latin typeface="museo_sans_cyrl50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аварии не доставайте пострадавшего из машины и не меняйте его позу</a:t>
            </a:r>
            <a:endParaRPr lang="ru-RU" sz="2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nrcerm.ru/images/cms/headers/67615-17580010-4-0-1492551041-1492551049-2013-1-1492551049-650-0c369e17e2-149269448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31614"/>
            <a:ext cx="9620250" cy="5602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1671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244602"/>
            <a:ext cx="11811000" cy="588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Вред: </a:t>
            </a: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effectLst/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летальный исход чаще всего случается при травме или переломе позвоночника. Даже самое не существенное движение, вызванное помочь пострадавшему лечь удобней, может убить или сделать человека инвалидом.</a:t>
            </a: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endParaRPr lang="ru-RU" sz="3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Как правильно: </a:t>
            </a: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effectLst/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вызовите скорую помощь сразу после травмы, если существует опасение что у пострадавшего может быть травмироваться голова, шея или позвоночник. При этом следите за дыханием больного до приезда врачей.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55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350" y="342901"/>
            <a:ext cx="11887199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ru-RU" sz="2400" b="1" dirty="0">
                <a:solidFill>
                  <a:srgbClr val="C00000"/>
                </a:solidFill>
                <a:latin typeface="museo_sans_cyrl500"/>
                <a:ea typeface="Times New Roman" panose="02020603050405020304" pitchFamily="18" charset="0"/>
                <a:cs typeface="Times New Roman" panose="02020603050405020304" pitchFamily="18" charset="0"/>
              </a:rPr>
              <a:t>Остановка кровотечения с использованием жгута может привести к ампутации конечности</a:t>
            </a:r>
            <a:endParaRPr lang="ru-RU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nrcerm.ru/images/cms/headers/67715-17482960-6-0-1492510520-1492510527-2000-1-1492510527-650-0c369e17e2-149269448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225579"/>
            <a:ext cx="1118235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4199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7008" y="597878"/>
            <a:ext cx="11087100" cy="2374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Вред: </a:t>
            </a:r>
            <a:r>
              <a:rPr lang="ru-RU" sz="28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передавливание конечностей – следствие неправильного или ненужного наложения жгута. Некроз тканей происходит из-за нарушения циркуляции крови в конечностях, потому что жгут не останавливает кровотечение, а полностью блокирует циркуляцию.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3914" y="3595861"/>
            <a:ext cx="11131061" cy="239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Как правильно: </a:t>
            </a:r>
            <a:r>
              <a:rPr lang="ru-RU" sz="28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Наложите повязку из чистой ткани или стерильной марли на рану и придержите её. До прибытия врачей этого будет достаточно. Только при сильном кровотечении, когда риск смерти выше риска ампутации, позволительно пользоваться жгутом.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470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7650" y="281355"/>
            <a:ext cx="11811000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ru-RU" sz="2800" b="1" dirty="0">
                <a:solidFill>
                  <a:srgbClr val="C00000"/>
                </a:solidFill>
                <a:latin typeface="museo_sans_cyrl50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кровотечения из носа, запрещается запрокидывать голову или ложиться на спину</a:t>
            </a:r>
            <a:endParaRPr lang="ru-RU" sz="2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nrcerm.ru/images/cms/headers/67565-17539010-3-0-1492527946-1492527954-2000-1-1492527954-650-0c369e17e2-149269448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508" y="1362074"/>
            <a:ext cx="10119946" cy="5495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7312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6700" y="552450"/>
            <a:ext cx="11715749" cy="5862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Вред: </a:t>
            </a:r>
            <a:r>
              <a:rPr lang="ru-RU" sz="32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давление резко поднимается, если при носовом кровотечении запрокинуть голову или лечь на спину. Кровь может попасть в легкие или вызвать рвоту.</a:t>
            </a:r>
            <a:endParaRPr lang="ru-RU" sz="3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Как правильно: </a:t>
            </a:r>
            <a:r>
              <a:rPr lang="ru-RU" sz="32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держа голову прямо, вы ускорите снижение давления. Приложите что-то холодное к носу. Закрывайте ноздри поочередно на 15 минут каждую, указательным и большим пальцем. В это время дышите ртом. Повторите этот приём, в случае если кровотечения не останавливается. Если кровотечение продолжается, срочно </a:t>
            </a:r>
            <a:r>
              <a:rPr lang="ru-RU" sz="3200" b="1" dirty="0" smtClean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вызовите </a:t>
            </a:r>
            <a:r>
              <a:rPr lang="ru-RU" sz="32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скорую медицинскую помощь.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116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flipH="1">
            <a:off x="5295900" y="350226"/>
            <a:ext cx="2074984" cy="530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ru-RU" sz="2800" b="1" dirty="0">
                <a:solidFill>
                  <a:srgbClr val="C00000"/>
                </a:solidFill>
                <a:latin typeface="museo_sans_cyrl500"/>
                <a:ea typeface="Times New Roman" panose="02020603050405020304" pitchFamily="18" charset="0"/>
                <a:cs typeface="Times New Roman" panose="02020603050405020304" pitchFamily="18" charset="0"/>
              </a:rPr>
              <a:t>Обморок</a:t>
            </a:r>
            <a:endParaRPr lang="ru-RU" sz="2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9" y="1688124"/>
            <a:ext cx="11342511" cy="377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65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09600"/>
            <a:ext cx="117729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19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50" y="272563"/>
            <a:ext cx="12020550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ru-RU" sz="2400" b="1" dirty="0">
                <a:solidFill>
                  <a:srgbClr val="C00000"/>
                </a:solidFill>
                <a:latin typeface="museo_sans_cyrl500"/>
                <a:ea typeface="Times New Roman" panose="02020603050405020304" pitchFamily="18" charset="0"/>
                <a:cs typeface="Times New Roman" panose="02020603050405020304" pitchFamily="18" charset="0"/>
              </a:rPr>
              <a:t>Не вставляйте в рот человеку у которого припадок ложку. </a:t>
            </a:r>
            <a:r>
              <a:rPr lang="ru-RU" sz="2400" b="1" dirty="0" smtClean="0">
                <a:solidFill>
                  <a:srgbClr val="C00000"/>
                </a:solidFill>
                <a:latin typeface="museo_sans_cyrl50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И </a:t>
            </a:r>
            <a:r>
              <a:rPr lang="ru-RU" sz="2400" b="1" dirty="0">
                <a:solidFill>
                  <a:srgbClr val="C00000"/>
                </a:solidFill>
                <a:latin typeface="museo_sans_cyrl500"/>
                <a:ea typeface="Times New Roman" panose="02020603050405020304" pitchFamily="18" charset="0"/>
                <a:cs typeface="Times New Roman" panose="02020603050405020304" pitchFamily="18" charset="0"/>
              </a:rPr>
              <a:t>не вынимайте ему язык</a:t>
            </a:r>
            <a:endParaRPr lang="ru-RU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nrcerm.ru/images/cms/headers/67765-17543410-7-0-1492533033-1492533053-2000-1-1492533053-650-0c369e17e2-149269448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014" y="1155241"/>
            <a:ext cx="9771186" cy="57027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9132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350" y="723900"/>
            <a:ext cx="11163300" cy="516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Вред: </a:t>
            </a:r>
            <a:r>
              <a:rPr lang="ru-RU" sz="28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  в припадочном состоянии может проглотить или задохнуться предметом, который вставляется для защиты языка в рот</a:t>
            </a:r>
            <a:r>
              <a:rPr lang="ru-RU" sz="2800" b="1" dirty="0" smtClean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Как правильно:</a:t>
            </a:r>
            <a:r>
              <a:rPr lang="ru-RU" sz="28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 Приступ приводит </a:t>
            </a:r>
            <a:r>
              <a:rPr lang="ru-RU" sz="2800" b="1" dirty="0" smtClean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8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посинению или резким вздрагиваниям. Сам по себе организм не может нанести себе вред, а приступы заканчиваются сами. Лучше вызовите врача, и позаботьтесь, о том, чтобы человек не нанёс себе вред и мог свободно дышать. С языком ничего не случится. Человек его не проглотит, а прикус языка ничем не опасен. Уложите больного набок сразу после приступа.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291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28845" y="95250"/>
            <a:ext cx="1934308" cy="46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ru-RU" sz="2400" b="1" dirty="0">
                <a:solidFill>
                  <a:srgbClr val="C00000"/>
                </a:solidFill>
                <a:latin typeface="museo_sans_cyrl500"/>
                <a:ea typeface="Times New Roman" panose="02020603050405020304" pitchFamily="18" charset="0"/>
                <a:cs typeface="Times New Roman" panose="02020603050405020304" pitchFamily="18" charset="0"/>
              </a:rPr>
              <a:t>Ожоги</a:t>
            </a:r>
            <a:endParaRPr lang="ru-RU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49" y="504482"/>
            <a:ext cx="11560806" cy="589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84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1696" y="677353"/>
            <a:ext cx="9873762" cy="560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chemeClr val="bg2">
                    <a:lumMod val="25000"/>
                  </a:schemeClr>
                </a:solidFill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Не используйте масляные мази и жирные кремы — жиры и масла не уменьшают боль, не дезинфицируют ожог и не способствуют заживлению.</a:t>
            </a:r>
            <a:endParaRPr lang="ru-RU" sz="2800" b="1" dirty="0" smtClean="0">
              <a:ln>
                <a:solidFill>
                  <a:schemeClr val="tx1"/>
                </a:solidFill>
              </a:ln>
              <a:solidFill>
                <a:schemeClr val="bg2">
                  <a:lumMod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sz="28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После оросите рану холодной водой, наложите стерильную повязку и приложите холод. Кроме того, дайте пострадавшему тёплой подсоленной воды.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sz="28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Для ускорения заживления лёгких ожогов используйте спреи с </a:t>
            </a:r>
            <a:r>
              <a:rPr lang="ru-RU" sz="2800" b="1" dirty="0" err="1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декспантенолом</a:t>
            </a:r>
            <a:r>
              <a:rPr lang="ru-RU" sz="28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. Если ожог занимает площадь больше одной ладони, обязательно обратитесь к врачу.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752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1" y="325316"/>
            <a:ext cx="11334750" cy="1019908"/>
          </a:xfrm>
          <a:prstGeom prst="rect">
            <a:avLst/>
          </a:prstGeom>
        </p:spPr>
      </p:pic>
      <p:pic>
        <p:nvPicPr>
          <p:cNvPr id="3" name="Рисунок 2" descr="https://nrcerm.ru/images/cms/headers/67415-17849260-0-0-1492463417-1492463424-0-1492605275-0-1492677458-1492677467-650-1-1492677467-650-0c369e17e2-149269448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2" y="1345224"/>
            <a:ext cx="11334750" cy="5512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958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9906" y="243668"/>
            <a:ext cx="10489223" cy="6389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Вред:</a:t>
            </a:r>
            <a:r>
              <a:rPr lang="ru-RU" sz="32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 соединительная ткань  разрушается перекисью водорода, тем самым рана заживает намного дольше. Спирт, йод и зелёнка сжигают неповрежденные клетки и провоцируют болевой шок или ожог при контакте с раной</a:t>
            </a:r>
            <a:r>
              <a:rPr lang="ru-RU" sz="3200" b="1" dirty="0" smtClean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lnSpc>
                <a:spcPct val="107000"/>
              </a:lnSpc>
              <a:spcAft>
                <a:spcPts val="0"/>
              </a:spcAft>
            </a:pPr>
            <a:endParaRPr lang="ru-RU" sz="3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Как правильно: </a:t>
            </a:r>
            <a:r>
              <a:rPr lang="ru-RU" sz="3200" b="1" dirty="0">
                <a:latin typeface="helveticaneuecyrroman"/>
                <a:ea typeface="Times New Roman" panose="02020603050405020304" pitchFamily="18" charset="0"/>
                <a:cs typeface="Times New Roman" panose="02020603050405020304" pitchFamily="18" charset="0"/>
              </a:rPr>
              <a:t>промойте рану чистой водой (можно кипяченой), после чего обработайте рану мазью с содержанием антибиотика. Не накладывайте повязку из бинта или пластырь без необходимости. Перевязанная рана заживает намного дольше.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2574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" descr="Рисунок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Рисунок 2" descr="Запомните!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1" y="3767138"/>
            <a:ext cx="2952749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2476500" y="576264"/>
            <a:ext cx="9239251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8000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3797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309</TotalTime>
  <Words>405</Words>
  <Application>Microsoft Office PowerPoint</Application>
  <PresentationFormat>Произвольный</PresentationFormat>
  <Paragraphs>65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Воздушный поток</vt:lpstr>
      <vt:lpstr>Презентация PowerPoint</vt:lpstr>
      <vt:lpstr>ОКАЗАНИЕ ПЕРВОЙ МЕДИЦИНСКОЙ ПОМОЩИ</vt:lpstr>
      <vt:lpstr>Алгоритм оказания первой помощи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ОКАЗАНИЕ ПЕРВОЙ              МЕДИЦИНСКОЙ ПОМОЩИ</dc:title>
  <dc:creator>DNS</dc:creator>
  <cp:lastModifiedBy>Пользователь Samsung</cp:lastModifiedBy>
  <cp:revision>38</cp:revision>
  <dcterms:created xsi:type="dcterms:W3CDTF">2022-11-04T18:20:33Z</dcterms:created>
  <dcterms:modified xsi:type="dcterms:W3CDTF">2022-11-08T06:51:23Z</dcterms:modified>
</cp:coreProperties>
</file>